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2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9" r:id="rId13"/>
    <p:sldId id="266" r:id="rId14"/>
    <p:sldId id="267" r:id="rId15"/>
    <p:sldId id="268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2" autoAdjust="0"/>
    <p:restoredTop sz="94660"/>
  </p:normalViewPr>
  <p:slideViewPr>
    <p:cSldViewPr>
      <p:cViewPr>
        <p:scale>
          <a:sx n="70" d="100"/>
          <a:sy n="70" d="100"/>
        </p:scale>
        <p:origin x="-1152" y="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48C1E-17E6-48F2-A9CC-085009D6BA0E}" type="datetimeFigureOut">
              <a:rPr lang="en-US" smtClean="0"/>
              <a:t>10/25/2013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D9E9-5DAA-414B-BECF-9F7164E3A58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532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48C1E-17E6-48F2-A9CC-085009D6BA0E}" type="datetimeFigureOut">
              <a:rPr lang="en-US" smtClean="0"/>
              <a:t>10/25/2013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D9E9-5DAA-414B-BECF-9F7164E3A58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329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48C1E-17E6-48F2-A9CC-085009D6BA0E}" type="datetimeFigureOut">
              <a:rPr lang="en-US" smtClean="0"/>
              <a:t>10/25/2013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D9E9-5DAA-414B-BECF-9F7164E3A58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621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48C1E-17E6-48F2-A9CC-085009D6BA0E}" type="datetimeFigureOut">
              <a:rPr lang="en-US" smtClean="0"/>
              <a:t>10/25/2013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D9E9-5DAA-414B-BECF-9F7164E3A58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4474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48C1E-17E6-48F2-A9CC-085009D6BA0E}" type="datetimeFigureOut">
              <a:rPr lang="en-US" smtClean="0"/>
              <a:t>10/25/2013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D9E9-5DAA-414B-BECF-9F7164E3A58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476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48C1E-17E6-48F2-A9CC-085009D6BA0E}" type="datetimeFigureOut">
              <a:rPr lang="en-US" smtClean="0"/>
              <a:t>10/25/2013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D9E9-5DAA-414B-BECF-9F7164E3A58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053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48C1E-17E6-48F2-A9CC-085009D6BA0E}" type="datetimeFigureOut">
              <a:rPr lang="en-US" smtClean="0"/>
              <a:t>10/25/2013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D9E9-5DAA-414B-BECF-9F7164E3A58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7376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48C1E-17E6-48F2-A9CC-085009D6BA0E}" type="datetimeFigureOut">
              <a:rPr lang="en-US" smtClean="0"/>
              <a:t>10/25/2013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D9E9-5DAA-414B-BECF-9F7164E3A58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1082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48C1E-17E6-48F2-A9CC-085009D6BA0E}" type="datetimeFigureOut">
              <a:rPr lang="en-US" smtClean="0"/>
              <a:t>10/25/2013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D9E9-5DAA-414B-BECF-9F7164E3A58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8458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48C1E-17E6-48F2-A9CC-085009D6BA0E}" type="datetimeFigureOut">
              <a:rPr lang="en-US" smtClean="0"/>
              <a:t>10/25/2013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D9E9-5DAA-414B-BECF-9F7164E3A58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6787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48C1E-17E6-48F2-A9CC-085009D6BA0E}" type="datetimeFigureOut">
              <a:rPr lang="en-US" smtClean="0"/>
              <a:t>10/25/2013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D9E9-5DAA-414B-BECF-9F7164E3A58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6553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48C1E-17E6-48F2-A9CC-085009D6BA0E}" type="datetimeFigureOut">
              <a:rPr lang="en-US" smtClean="0"/>
              <a:t>10/25/2013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90D9E9-5DAA-414B-BECF-9F7164E3A58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873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Western Europe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55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Section 1 Chapter Atlas </a:t>
            </a:r>
            <a:br>
              <a:rPr lang="fr-FR" dirty="0" smtClean="0"/>
            </a:br>
            <a:r>
              <a:rPr lang="fr-FR" dirty="0" smtClean="0"/>
              <a:t>pages 414- 421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Alps Stretch from France to Eastern Europe</a:t>
            </a:r>
          </a:p>
          <a:p>
            <a:endParaRPr lang="en-US" dirty="0"/>
          </a:p>
          <a:p>
            <a:r>
              <a:rPr lang="en-US" dirty="0" smtClean="0"/>
              <a:t>Mountains are covered by glaciers</a:t>
            </a:r>
          </a:p>
          <a:p>
            <a:endParaRPr lang="en-US" dirty="0"/>
          </a:p>
          <a:p>
            <a:r>
              <a:rPr lang="en-US" dirty="0" smtClean="0"/>
              <a:t>Steams start in the Alps and flow into the Rhine and Danube River 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701" y="1371600"/>
            <a:ext cx="3642443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1" y="3908009"/>
            <a:ext cx="4343399" cy="2922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466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Section 1 Chapter Atlas </a:t>
            </a:r>
            <a:br>
              <a:rPr lang="fr-FR" dirty="0"/>
            </a:br>
            <a:r>
              <a:rPr lang="fr-FR" dirty="0"/>
              <a:t>pages 414- </a:t>
            </a:r>
            <a:r>
              <a:rPr lang="fr-FR" dirty="0" smtClean="0"/>
              <a:t>421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 Mediterranean Area is mountainous and has narrow fertile valleys</a:t>
            </a:r>
          </a:p>
          <a:p>
            <a:endParaRPr lang="en-US" dirty="0"/>
          </a:p>
          <a:p>
            <a:r>
              <a:rPr lang="en-US" dirty="0" smtClean="0"/>
              <a:t>This area contains volcanos </a:t>
            </a:r>
          </a:p>
          <a:p>
            <a:endParaRPr lang="en-US" dirty="0"/>
          </a:p>
          <a:p>
            <a:r>
              <a:rPr lang="en-US" dirty="0" smtClean="0"/>
              <a:t>They also experience earthquakes and tsunamis  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018" y="1447800"/>
            <a:ext cx="4668982" cy="1613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556" y="3124200"/>
            <a:ext cx="5376299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413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1157" y="2209800"/>
            <a:ext cx="5412843" cy="3226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Section 1 Chapter Atlas </a:t>
            </a:r>
            <a:br>
              <a:rPr lang="fr-FR" dirty="0"/>
            </a:br>
            <a:r>
              <a:rPr lang="fr-FR" dirty="0"/>
              <a:t>pages 414- 421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Most of Western Europe has Temperate climate region </a:t>
            </a:r>
          </a:p>
          <a:p>
            <a:endParaRPr lang="en-US" dirty="0"/>
          </a:p>
          <a:p>
            <a:r>
              <a:rPr lang="en-US" dirty="0" smtClean="0"/>
              <a:t>They will have warm summers and cooler winters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11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Section 1 Chapter Atlas </a:t>
            </a:r>
            <a:br>
              <a:rPr lang="fr-FR" dirty="0"/>
            </a:br>
            <a:r>
              <a:rPr lang="fr-FR" dirty="0"/>
              <a:t>pages 414- 421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119" y="1600200"/>
            <a:ext cx="4791098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Most of Western Europe along the Atlantic will have a Maritime climate</a:t>
            </a:r>
          </a:p>
          <a:p>
            <a:endParaRPr lang="en-US" dirty="0"/>
          </a:p>
          <a:p>
            <a:r>
              <a:rPr lang="en-US" dirty="0" smtClean="0"/>
              <a:t>They have  mild rainy winters</a:t>
            </a:r>
          </a:p>
          <a:p>
            <a:endParaRPr lang="en-US" dirty="0"/>
          </a:p>
          <a:p>
            <a:r>
              <a:rPr lang="en-US" dirty="0" smtClean="0"/>
              <a:t>The Atlantic ocean carries warm water from the tropics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6180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Section 1 Chapter Atlas </a:t>
            </a:r>
            <a:br>
              <a:rPr lang="fr-FR" dirty="0"/>
            </a:br>
            <a:r>
              <a:rPr lang="fr-FR" dirty="0"/>
              <a:t>pages 414- 421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114800" cy="5029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northern part of Scandinavia has an Arctic climate </a:t>
            </a:r>
          </a:p>
          <a:p>
            <a:endParaRPr lang="en-US" dirty="0"/>
          </a:p>
          <a:p>
            <a:r>
              <a:rPr lang="en-US" dirty="0" smtClean="0"/>
              <a:t>Trees cannot grow because it is too cold and dry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Tundra is has grasses, mosses, herbs, and low shrubs.  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3693" y="1676400"/>
            <a:ext cx="4880307" cy="3340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927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Section 1 Chapter Atlas </a:t>
            </a:r>
            <a:br>
              <a:rPr lang="fr-FR" dirty="0"/>
            </a:br>
            <a:r>
              <a:rPr lang="fr-FR" dirty="0"/>
              <a:t>pages 414- 421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taiga can also be found in Scandinavia </a:t>
            </a:r>
          </a:p>
          <a:p>
            <a:endParaRPr lang="en-US" dirty="0"/>
          </a:p>
          <a:p>
            <a:r>
              <a:rPr lang="en-US" dirty="0" smtClean="0"/>
              <a:t>Taiga is located south of the tundra </a:t>
            </a:r>
          </a:p>
          <a:p>
            <a:endParaRPr lang="en-US" dirty="0"/>
          </a:p>
          <a:p>
            <a:r>
              <a:rPr lang="en-US" dirty="0" smtClean="0"/>
              <a:t>The taiga is thick forest of coniferous trees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098" y="1600200"/>
            <a:ext cx="4461901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55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Section 1 Chapter Atlas </a:t>
            </a:r>
            <a:br>
              <a:rPr lang="fr-FR" dirty="0"/>
            </a:br>
            <a:r>
              <a:rPr lang="fr-FR" dirty="0"/>
              <a:t>pages 414- 421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Mediterranean climate has sunny and dry summers. Winters are mild and rainy</a:t>
            </a:r>
          </a:p>
          <a:p>
            <a:endParaRPr lang="en-US" dirty="0"/>
          </a:p>
          <a:p>
            <a:r>
              <a:rPr lang="en-US" dirty="0" smtClean="0"/>
              <a:t>You will find small trees, shrubs, and grasses</a:t>
            </a:r>
          </a:p>
          <a:p>
            <a:endParaRPr lang="en-US" dirty="0"/>
          </a:p>
          <a:p>
            <a:r>
              <a:rPr lang="en-US" dirty="0" smtClean="0"/>
              <a:t>Plants must be able to survive in the dry summers 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828800"/>
            <a:ext cx="4368800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598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Section 1 Chapter Atlas </a:t>
            </a:r>
            <a:br>
              <a:rPr lang="fr-FR" dirty="0"/>
            </a:br>
            <a:r>
              <a:rPr lang="fr-FR" dirty="0"/>
              <a:t>pages 414- 421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Nations of Western Europe have a high standard of living  and a Strong education system </a:t>
            </a:r>
          </a:p>
          <a:p>
            <a:endParaRPr lang="en-US" dirty="0"/>
          </a:p>
          <a:p>
            <a:r>
              <a:rPr lang="en-US" dirty="0" smtClean="0"/>
              <a:t>About half the people of Europe speak English and their native language 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132" y="1447800"/>
            <a:ext cx="3771206" cy="5199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2994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Section 1 Chapter Atlas </a:t>
            </a:r>
            <a:br>
              <a:rPr lang="fr-FR" dirty="0"/>
            </a:br>
            <a:r>
              <a:rPr lang="fr-FR" dirty="0"/>
              <a:t>pages 414- 421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In Western Europe Most of the population live within 100 miles of the coast.  </a:t>
            </a:r>
          </a:p>
          <a:p>
            <a:endParaRPr lang="en-US" dirty="0"/>
          </a:p>
          <a:p>
            <a:r>
              <a:rPr lang="en-US" dirty="0" smtClean="0"/>
              <a:t>Being near the water allows people to trade </a:t>
            </a:r>
          </a:p>
          <a:p>
            <a:endParaRPr lang="en-US" dirty="0"/>
          </a:p>
          <a:p>
            <a:r>
              <a:rPr lang="en-US" dirty="0" smtClean="0"/>
              <a:t>Danube and Rhine Rivers carry goods and people and </a:t>
            </a:r>
            <a:r>
              <a:rPr lang="en-US" dirty="0"/>
              <a:t>m</a:t>
            </a:r>
            <a:r>
              <a:rPr lang="en-US" dirty="0" smtClean="0"/>
              <a:t>any towns developed along the rivers </a:t>
            </a:r>
          </a:p>
          <a:p>
            <a:endParaRPr lang="en-US" dirty="0" smtClean="0"/>
          </a:p>
          <a:p>
            <a:r>
              <a:rPr lang="en-US" dirty="0" smtClean="0"/>
              <a:t>Now highways follow the rivers to connect the cities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755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Section 1 Chapter Atlas </a:t>
            </a:r>
            <a:br>
              <a:rPr lang="fr-FR" dirty="0"/>
            </a:br>
            <a:r>
              <a:rPr lang="fr-FR" dirty="0"/>
              <a:t>pages 414- 421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In Northern Europe people will live near the coast because of milder temperatures access to the sea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People prefer not live in high mountains, or marshy wetlands</a:t>
            </a:r>
          </a:p>
          <a:p>
            <a:endParaRPr lang="en-US" dirty="0"/>
          </a:p>
          <a:p>
            <a:r>
              <a:rPr lang="en-US" dirty="0" smtClean="0"/>
              <a:t>People want to live in warmer places, near water with natural resources and rich farm land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565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Vocabulary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Constitutional  Monarchy -   the monarch is the ceremonial leader, but parliament will make the laws </a:t>
            </a:r>
          </a:p>
          <a:p>
            <a:endParaRPr lang="en-US" dirty="0"/>
          </a:p>
          <a:p>
            <a:r>
              <a:rPr lang="en-US" dirty="0" smtClean="0"/>
              <a:t>Cradle – to- Grave System  - a system of social services funded by high taxes, but provide benefits such as universal health care, education, and pensions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304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219200"/>
            <a:ext cx="4626329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Section 1 Chapter Atlas </a:t>
            </a:r>
            <a:br>
              <a:rPr lang="fr-FR" dirty="0"/>
            </a:br>
            <a:r>
              <a:rPr lang="fr-FR" dirty="0"/>
              <a:t>pages 414- 421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Most of Western Europe is densely populated </a:t>
            </a:r>
          </a:p>
          <a:p>
            <a:endParaRPr lang="en-US" dirty="0"/>
          </a:p>
          <a:p>
            <a:r>
              <a:rPr lang="en-US" dirty="0" smtClean="0"/>
              <a:t>Land has been preserved for farming, forests, and recreation </a:t>
            </a:r>
          </a:p>
          <a:p>
            <a:endParaRPr lang="en-US" dirty="0"/>
          </a:p>
          <a:p>
            <a:r>
              <a:rPr lang="en-US" dirty="0" smtClean="0"/>
              <a:t>Many people live in small apartments  and use public transportation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278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Section 1 Chapter Atlas </a:t>
            </a:r>
            <a:br>
              <a:rPr lang="fr-FR" dirty="0"/>
            </a:br>
            <a:r>
              <a:rPr lang="fr-FR" dirty="0"/>
              <a:t>pages 414- 421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High taxes are placed on gasoline, and gas prices are twice as much as the US</a:t>
            </a:r>
          </a:p>
          <a:p>
            <a:endParaRPr lang="en-US" dirty="0"/>
          </a:p>
          <a:p>
            <a:r>
              <a:rPr lang="en-US" dirty="0" smtClean="0"/>
              <a:t>Western Europe also deals with Acid rain and water pollution from chemical spills </a:t>
            </a: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447800"/>
            <a:ext cx="3962400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4176415"/>
            <a:ext cx="3716337" cy="2570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3180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European Union  EU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 an organization of 27 European nations that promote free movement of goods and people across borders</a:t>
            </a:r>
          </a:p>
          <a:p>
            <a:endParaRPr lang="en-US" dirty="0"/>
          </a:p>
          <a:p>
            <a:r>
              <a:rPr lang="en-US" dirty="0" smtClean="0"/>
              <a:t>There are no tariffs or taxes on good imported from other EU nations </a:t>
            </a:r>
          </a:p>
          <a:p>
            <a:endParaRPr lang="en-US" dirty="0"/>
          </a:p>
          <a:p>
            <a:r>
              <a:rPr lang="en-US" dirty="0" smtClean="0"/>
              <a:t>EU has it own currency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261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European Union  EU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It has formed a closer union among Europeans and raised the standard of living </a:t>
            </a:r>
          </a:p>
          <a:p>
            <a:endParaRPr lang="en-US" dirty="0"/>
          </a:p>
          <a:p>
            <a:r>
              <a:rPr lang="en-US" dirty="0" smtClean="0"/>
              <a:t>It is working to improve the environment </a:t>
            </a:r>
          </a:p>
          <a:p>
            <a:endParaRPr lang="en-US" dirty="0"/>
          </a:p>
          <a:p>
            <a:r>
              <a:rPr lang="en-US" dirty="0" smtClean="0"/>
              <a:t>Wants to fight terrorism, crime, an illegal immigration </a:t>
            </a:r>
          </a:p>
          <a:p>
            <a:endParaRPr lang="en-US" dirty="0"/>
          </a:p>
          <a:p>
            <a:r>
              <a:rPr lang="en-US" dirty="0" smtClean="0"/>
              <a:t>It is also giving Europe a stronger voice in the word.</a:t>
            </a:r>
          </a:p>
        </p:txBody>
      </p:sp>
    </p:spTree>
    <p:extLst>
      <p:ext uri="{BB962C8B-B14F-4D97-AF65-F5344CB8AC3E}">
        <p14:creationId xmlns:p14="http://schemas.microsoft.com/office/powerpoint/2010/main" val="399438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North Western Europe </a:t>
            </a:r>
            <a:br>
              <a:rPr lang="en-US" dirty="0" smtClean="0"/>
            </a:br>
            <a:r>
              <a:rPr lang="en-US" dirty="0" smtClean="0"/>
              <a:t>Section 2 pages 422-427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United Kingdom or Britain is made up England, Wales, Scotland and Northern Ireland</a:t>
            </a:r>
          </a:p>
          <a:p>
            <a:endParaRPr lang="en-US" dirty="0"/>
          </a:p>
          <a:p>
            <a:r>
              <a:rPr lang="en-US" dirty="0" smtClean="0"/>
              <a:t>The Republic of Ireland is its own Independent nation 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1229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2352" y="1752600"/>
            <a:ext cx="3492048" cy="453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524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North Western Europe </a:t>
            </a:r>
            <a:br>
              <a:rPr lang="en-US" dirty="0"/>
            </a:br>
            <a:r>
              <a:rPr lang="en-US" dirty="0"/>
              <a:t>Section 2 pages 422-427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British Government is a Constitutional Monarchy </a:t>
            </a:r>
          </a:p>
          <a:p>
            <a:endParaRPr lang="en-US" dirty="0"/>
          </a:p>
          <a:p>
            <a:r>
              <a:rPr lang="en-US" dirty="0" smtClean="0"/>
              <a:t>Queen Elisabeth II is the symbolic leader </a:t>
            </a:r>
          </a:p>
          <a:p>
            <a:endParaRPr lang="en-US" dirty="0"/>
          </a:p>
          <a:p>
            <a:r>
              <a:rPr lang="en-US" dirty="0" smtClean="0"/>
              <a:t>Parliament is made up of the House of Lords and House of Commons </a:t>
            </a:r>
            <a:endParaRPr lang="en-US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433760"/>
            <a:ext cx="2133785" cy="2133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519" y="3810000"/>
            <a:ext cx="4090053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8831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North Western Europe </a:t>
            </a:r>
            <a:br>
              <a:rPr lang="en-US" dirty="0"/>
            </a:br>
            <a:r>
              <a:rPr lang="en-US" dirty="0"/>
              <a:t>Section 2 pages 422-427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Parliament is moving towards a combination of elected and appointed members </a:t>
            </a:r>
          </a:p>
          <a:p>
            <a:endParaRPr lang="en-US" dirty="0"/>
          </a:p>
          <a:p>
            <a:r>
              <a:rPr lang="en-US" dirty="0" smtClean="0"/>
              <a:t>The head of majority party in the House of Commons is the Prime Minster, the true leader of the government </a:t>
            </a:r>
            <a:endParaRPr lang="en-US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5777" y="1600200"/>
            <a:ext cx="368344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53000" y="6271552"/>
            <a:ext cx="1672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David Cameron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05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North Western Europe </a:t>
            </a:r>
            <a:br>
              <a:rPr lang="en-US" dirty="0"/>
            </a:br>
            <a:r>
              <a:rPr lang="en-US" dirty="0"/>
              <a:t>Section 2 pages 422-427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United Kingdom and Ireland are both part of EU</a:t>
            </a:r>
          </a:p>
          <a:p>
            <a:endParaRPr lang="en-US" dirty="0"/>
          </a:p>
          <a:p>
            <a:r>
              <a:rPr lang="en-US" dirty="0" smtClean="0"/>
              <a:t>They are known for being part of the Global Economy.</a:t>
            </a:r>
          </a:p>
          <a:p>
            <a:endParaRPr lang="en-US" dirty="0"/>
          </a:p>
          <a:p>
            <a:r>
              <a:rPr lang="en-US" dirty="0" smtClean="0"/>
              <a:t>They play a role in banking, technology fields and service industry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160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North Western Europe </a:t>
            </a:r>
            <a:br>
              <a:rPr lang="en-US" dirty="0"/>
            </a:br>
            <a:r>
              <a:rPr lang="en-US" dirty="0"/>
              <a:t>Section 2 pages 422-427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Tourist flock to sights in this region 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43137"/>
            <a:ext cx="1847850" cy="237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362200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912" y="4397086"/>
            <a:ext cx="1933575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654261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2447925"/>
            <a:ext cx="2209800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56" y="4824411"/>
            <a:ext cx="2847543" cy="1912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995" y="2366157"/>
            <a:ext cx="1553441" cy="2364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1985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North Western Europe </a:t>
            </a:r>
            <a:br>
              <a:rPr lang="en-US" dirty="0"/>
            </a:br>
            <a:r>
              <a:rPr lang="en-US" dirty="0"/>
              <a:t>Section 2 pages 422-427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Denmark, Finland, Iceland, Norway and Sweden  make up Scandinavia </a:t>
            </a:r>
          </a:p>
          <a:p>
            <a:endParaRPr lang="en-US" dirty="0"/>
          </a:p>
          <a:p>
            <a:r>
              <a:rPr lang="en-US" dirty="0" smtClean="0"/>
              <a:t>All are members of EU expect for Norway </a:t>
            </a:r>
          </a:p>
          <a:p>
            <a:pPr lvl="1"/>
            <a:r>
              <a:rPr lang="en-US" dirty="0" smtClean="0"/>
              <a:t>They do not feel the EU is democratic </a:t>
            </a:r>
          </a:p>
          <a:p>
            <a:pPr lvl="1"/>
            <a:r>
              <a:rPr lang="en-US" dirty="0" smtClean="0"/>
              <a:t>They want economical and political freedom 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600200"/>
            <a:ext cx="4569082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842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Gross National Product (GNP)- the annual income of the nation’s companies and residents </a:t>
            </a:r>
          </a:p>
          <a:p>
            <a:endParaRPr lang="en-US" dirty="0"/>
          </a:p>
          <a:p>
            <a:r>
              <a:rPr lang="en-US" dirty="0" smtClean="0"/>
              <a:t>Deportation – to be sent back to one’s country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31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North Western Europe </a:t>
            </a:r>
            <a:br>
              <a:rPr lang="en-US" dirty="0"/>
            </a:br>
            <a:r>
              <a:rPr lang="en-US" dirty="0"/>
              <a:t>Section 2 pages 422-427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have constitutional monarchies </a:t>
            </a:r>
          </a:p>
          <a:p>
            <a:endParaRPr lang="en-US" dirty="0"/>
          </a:p>
          <a:p>
            <a:r>
              <a:rPr lang="en-US" dirty="0" smtClean="0"/>
              <a:t>Cradle-to-grave system provides basic services for citizens at every stage in life</a:t>
            </a:r>
          </a:p>
          <a:p>
            <a:pPr lvl="1"/>
            <a:r>
              <a:rPr lang="en-US" dirty="0" smtClean="0"/>
              <a:t>Funded through high taxes  (pay over 60% of their income in taxes)</a:t>
            </a:r>
          </a:p>
          <a:p>
            <a:pPr lvl="1"/>
            <a:r>
              <a:rPr lang="en-US" dirty="0" smtClean="0"/>
              <a:t>Food and clothes are expensive due to taxes</a:t>
            </a:r>
          </a:p>
          <a:p>
            <a:pPr lvl="1"/>
            <a:r>
              <a:rPr lang="en-US" dirty="0" smtClean="0"/>
              <a:t>Healthcare and rents are low </a:t>
            </a:r>
          </a:p>
        </p:txBody>
      </p:sp>
    </p:spTree>
    <p:extLst>
      <p:ext uri="{BB962C8B-B14F-4D97-AF65-F5344CB8AC3E}">
        <p14:creationId xmlns:p14="http://schemas.microsoft.com/office/powerpoint/2010/main" val="2690743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North Western Europe </a:t>
            </a:r>
            <a:br>
              <a:rPr lang="en-US" dirty="0"/>
            </a:br>
            <a:r>
              <a:rPr lang="en-US" dirty="0"/>
              <a:t>Section 2 pages 422-427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Now relay on multinational corporations, high technology industries (mobile phones),</a:t>
            </a:r>
          </a:p>
          <a:p>
            <a:endParaRPr lang="en-US" dirty="0"/>
          </a:p>
          <a:p>
            <a:r>
              <a:rPr lang="en-US" dirty="0" smtClean="0"/>
              <a:t>Fishing, lumber, and oil production are also important </a:t>
            </a:r>
          </a:p>
          <a:p>
            <a:endParaRPr lang="en-US" dirty="0"/>
          </a:p>
          <a:p>
            <a:r>
              <a:rPr lang="en-US" dirty="0" smtClean="0"/>
              <a:t> due to the lack of daylight in winter and the cold temperatures Finland uses a great deal of energy </a:t>
            </a:r>
          </a:p>
        </p:txBody>
      </p:sp>
    </p:spTree>
    <p:extLst>
      <p:ext uri="{BB962C8B-B14F-4D97-AF65-F5344CB8AC3E}">
        <p14:creationId xmlns:p14="http://schemas.microsoft.com/office/powerpoint/2010/main" val="93933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North Western Europe </a:t>
            </a:r>
            <a:br>
              <a:rPr lang="en-US" dirty="0"/>
            </a:br>
            <a:r>
              <a:rPr lang="en-US" dirty="0"/>
              <a:t>Section 2 pages 422-427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This region now has a large immigrant population </a:t>
            </a:r>
          </a:p>
          <a:p>
            <a:pPr lvl="1"/>
            <a:r>
              <a:rPr lang="en-US" dirty="0"/>
              <a:t>People need to learn how to get around in the new cities and how to speak the language </a:t>
            </a:r>
          </a:p>
          <a:p>
            <a:pPr lvl="1"/>
            <a:r>
              <a:rPr lang="en-US" dirty="0"/>
              <a:t>Some religious beliefs are in conflict with local customs </a:t>
            </a:r>
            <a:endParaRPr lang="en-US" dirty="0" smtClean="0"/>
          </a:p>
          <a:p>
            <a:r>
              <a:rPr lang="en-US" dirty="0" smtClean="0"/>
              <a:t>We are now seeing cultural borrowing where groups share ideas, languages, customs, and food </a:t>
            </a:r>
          </a:p>
        </p:txBody>
      </p:sp>
    </p:spTree>
    <p:extLst>
      <p:ext uri="{BB962C8B-B14F-4D97-AF65-F5344CB8AC3E}">
        <p14:creationId xmlns:p14="http://schemas.microsoft.com/office/powerpoint/2010/main" val="59655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West and Central Europe </a:t>
            </a:r>
            <a:br>
              <a:rPr lang="en-US" dirty="0" smtClean="0"/>
            </a:br>
            <a:r>
              <a:rPr lang="en-US" dirty="0" smtClean="0"/>
              <a:t>Section 3 pages 428-433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West Central Europe include Austria, Belgium, France, Germany, Liechtenstein, Luxembourg, Monaco, the Netherlands, and Switzerland </a:t>
            </a:r>
            <a:endParaRPr lang="en-US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676400"/>
            <a:ext cx="4499125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972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West and Central Europe </a:t>
            </a:r>
            <a:br>
              <a:rPr lang="en-US" dirty="0"/>
            </a:br>
            <a:r>
              <a:rPr lang="en-US" dirty="0"/>
              <a:t>Section 3 pages 428-433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are part of the EU expect for Switzerland, Liechtenstein, and Monaco 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Germany and France are the largest countries in the EU and smaller countries feel they have more power 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Other countries do not meet the requirements to be part of the EU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710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West and Central Europe </a:t>
            </a:r>
            <a:br>
              <a:rPr lang="en-US" dirty="0"/>
            </a:br>
            <a:r>
              <a:rPr lang="en-US" dirty="0"/>
              <a:t>Section 3 pages 428-433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France Economy	</a:t>
            </a:r>
          </a:p>
          <a:p>
            <a:pPr lvl="1"/>
            <a:r>
              <a:rPr lang="en-US" dirty="0" smtClean="0"/>
              <a:t>Produces wine, cheese and grains</a:t>
            </a:r>
          </a:p>
          <a:p>
            <a:pPr lvl="1"/>
            <a:r>
              <a:rPr lang="en-US" dirty="0" smtClean="0"/>
              <a:t>Tourism</a:t>
            </a:r>
          </a:p>
          <a:p>
            <a:pPr lvl="1"/>
            <a:r>
              <a:rPr lang="en-US" dirty="0" smtClean="0"/>
              <a:t>Many business have privatized – that means the government have given control to business owners </a:t>
            </a:r>
          </a:p>
          <a:p>
            <a:pPr marL="457200" lvl="1" indent="0">
              <a:buNone/>
            </a:pPr>
            <a:r>
              <a:rPr lang="en-US" dirty="0" smtClean="0"/>
              <a:t> </a:t>
            </a:r>
          </a:p>
          <a:p>
            <a:pPr lvl="1"/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724400"/>
            <a:ext cx="2505075" cy="181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371600"/>
            <a:ext cx="24003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187" y="4953000"/>
            <a:ext cx="2600325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696691"/>
            <a:ext cx="2657475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9264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West and Central Europe </a:t>
            </a:r>
            <a:br>
              <a:rPr lang="en-US" dirty="0"/>
            </a:br>
            <a:r>
              <a:rPr lang="en-US" dirty="0"/>
              <a:t>Section 3 pages 428-433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In 2005 two North African Youths were killed after a police chase which cause anti- immigration riots </a:t>
            </a:r>
          </a:p>
          <a:p>
            <a:endParaRPr lang="en-US" dirty="0"/>
          </a:p>
          <a:p>
            <a:r>
              <a:rPr lang="en-US" dirty="0" smtClean="0"/>
              <a:t>Immigrants face discrimination and poor living conditions </a:t>
            </a:r>
          </a:p>
          <a:p>
            <a:endParaRPr lang="en-US" dirty="0"/>
          </a:p>
          <a:p>
            <a:r>
              <a:rPr lang="en-US" dirty="0" smtClean="0"/>
              <a:t>They now have an immigration ministry offering grant money for immigrates to return home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00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West and Central Europe </a:t>
            </a:r>
            <a:br>
              <a:rPr lang="en-US" dirty="0"/>
            </a:br>
            <a:r>
              <a:rPr lang="en-US" dirty="0"/>
              <a:t>Section 3 pages 428-433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Belgium</a:t>
            </a:r>
          </a:p>
          <a:p>
            <a:pPr lvl="1"/>
            <a:r>
              <a:rPr lang="en-US" dirty="0" smtClean="0"/>
              <a:t>Headquarters both  of EU and NATO are in the capital of Brussels</a:t>
            </a:r>
          </a:p>
          <a:p>
            <a:pPr lvl="1"/>
            <a:r>
              <a:rPr lang="en-US" dirty="0" smtClean="0"/>
              <a:t>They relay on trade and have a high GNP</a:t>
            </a:r>
          </a:p>
          <a:p>
            <a:r>
              <a:rPr lang="en-US" dirty="0" smtClean="0"/>
              <a:t>Luxembourg</a:t>
            </a:r>
          </a:p>
          <a:p>
            <a:pPr lvl="1"/>
            <a:r>
              <a:rPr lang="en-US" dirty="0" smtClean="0"/>
              <a:t>One of the smallest and oldest countries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63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West and Central Europe </a:t>
            </a:r>
            <a:br>
              <a:rPr lang="en-US" dirty="0"/>
            </a:br>
            <a:r>
              <a:rPr lang="en-US" dirty="0"/>
              <a:t>Section 3 pages 428-433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Netherlands </a:t>
            </a:r>
            <a:endParaRPr lang="en-US" dirty="0" smtClean="0"/>
          </a:p>
          <a:p>
            <a:pPr lvl="1"/>
            <a:r>
              <a:rPr lang="en-US" dirty="0" smtClean="0"/>
              <a:t>Known </a:t>
            </a:r>
            <a:r>
              <a:rPr lang="en-US" dirty="0"/>
              <a:t>as Holland and the people are </a:t>
            </a:r>
            <a:r>
              <a:rPr lang="en-US" dirty="0" smtClean="0"/>
              <a:t>Dutch</a:t>
            </a:r>
          </a:p>
          <a:p>
            <a:pPr lvl="1"/>
            <a:r>
              <a:rPr lang="en-US" dirty="0" smtClean="0"/>
              <a:t>Most of the country is below sea level</a:t>
            </a:r>
          </a:p>
          <a:p>
            <a:pPr lvl="1"/>
            <a:r>
              <a:rPr lang="en-US" dirty="0" smtClean="0"/>
              <a:t>Dikes are used to keep back the sea</a:t>
            </a:r>
          </a:p>
          <a:p>
            <a:pPr lvl="1"/>
            <a:r>
              <a:rPr lang="en-US" dirty="0" smtClean="0"/>
              <a:t>Windmills are used to pump water from the land</a:t>
            </a:r>
            <a:endParaRPr lang="en-US" dirty="0"/>
          </a:p>
          <a:p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373706"/>
            <a:ext cx="3276600" cy="2454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488" y="4495800"/>
            <a:ext cx="3109912" cy="2329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223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West and Central Europe </a:t>
            </a:r>
            <a:br>
              <a:rPr lang="en-US" dirty="0"/>
            </a:br>
            <a:r>
              <a:rPr lang="en-US" dirty="0"/>
              <a:t>Section 3 pages 428-433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Germany </a:t>
            </a:r>
          </a:p>
          <a:p>
            <a:pPr lvl="1"/>
            <a:r>
              <a:rPr lang="en-US" dirty="0" smtClean="0"/>
              <a:t>Member of NATO and EU</a:t>
            </a:r>
          </a:p>
          <a:p>
            <a:pPr lvl="1"/>
            <a:r>
              <a:rPr lang="en-US" dirty="0" smtClean="0"/>
              <a:t>Has one of world’s largest economy </a:t>
            </a:r>
          </a:p>
          <a:p>
            <a:pPr lvl="1"/>
            <a:r>
              <a:rPr lang="en-US" dirty="0" smtClean="0"/>
              <a:t>Germany was reunified in 1989</a:t>
            </a:r>
          </a:p>
          <a:p>
            <a:pPr lvl="1"/>
            <a:r>
              <a:rPr lang="en-US" dirty="0" smtClean="0"/>
              <a:t>Cultural influence – music, art, literature, scientists, mathematics, and military leaders</a:t>
            </a:r>
          </a:p>
          <a:p>
            <a:pPr lvl="1"/>
            <a:r>
              <a:rPr lang="en-US" dirty="0" smtClean="0"/>
              <a:t>Hunted by the past and the Holocaust and promote tolerance today </a:t>
            </a:r>
          </a:p>
          <a:p>
            <a:pPr lvl="1"/>
            <a:r>
              <a:rPr lang="en-US" dirty="0" smtClean="0"/>
              <a:t>Believe in a strong education system</a:t>
            </a:r>
          </a:p>
          <a:p>
            <a:endParaRPr lang="en-U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1" y="5048648"/>
            <a:ext cx="2708564" cy="1802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3111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Section 1 Chapter Atlas </a:t>
            </a:r>
            <a:br>
              <a:rPr lang="en-US" dirty="0" smtClean="0"/>
            </a:br>
            <a:r>
              <a:rPr lang="en-US" dirty="0" smtClean="0"/>
              <a:t>pages 414- 421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Europe is part of a large land mass called Eurasia </a:t>
            </a:r>
          </a:p>
          <a:p>
            <a:endParaRPr lang="en-US" dirty="0"/>
          </a:p>
          <a:p>
            <a:r>
              <a:rPr lang="en-US" dirty="0" smtClean="0"/>
              <a:t>Europe its self is a Peninsula of peninsulas </a:t>
            </a:r>
          </a:p>
          <a:p>
            <a:endParaRPr lang="en-US" dirty="0"/>
          </a:p>
          <a:p>
            <a:r>
              <a:rPr lang="en-US" dirty="0" smtClean="0"/>
              <a:t>A Peninsula land surrounded by water on three side </a:t>
            </a:r>
            <a:endParaRPr lang="en-US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2362200"/>
            <a:ext cx="5723330" cy="3378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075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114800"/>
            <a:ext cx="60960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West and Central Europe </a:t>
            </a:r>
            <a:br>
              <a:rPr lang="en-US" dirty="0"/>
            </a:br>
            <a:r>
              <a:rPr lang="en-US" dirty="0"/>
              <a:t>Section 3 pages 428-433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Austria and Switzerland </a:t>
            </a:r>
          </a:p>
          <a:p>
            <a:pPr lvl="1"/>
            <a:r>
              <a:rPr lang="en-US" dirty="0" smtClean="0"/>
              <a:t>Tied to Germany economically and culturally</a:t>
            </a:r>
          </a:p>
          <a:p>
            <a:pPr lvl="1"/>
            <a:r>
              <a:rPr lang="en-US" dirty="0" smtClean="0"/>
              <a:t>Many people come to ski resorts </a:t>
            </a:r>
          </a:p>
          <a:p>
            <a:pPr lvl="1"/>
            <a:r>
              <a:rPr lang="en-US" dirty="0" smtClean="0"/>
              <a:t> Switzerland has one of the worlds oldest democracies </a:t>
            </a:r>
          </a:p>
          <a:p>
            <a:pPr lvl="1"/>
            <a:r>
              <a:rPr lang="en-US" dirty="0" smtClean="0"/>
              <a:t>Switzerland has a long history of being neutral during wars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9578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Southern Europe </a:t>
            </a:r>
            <a:br>
              <a:rPr lang="en-US" dirty="0" smtClean="0"/>
            </a:br>
            <a:r>
              <a:rPr lang="en-US" dirty="0" smtClean="0"/>
              <a:t>Section 4 page 434-439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Spain, Portugal, Italy, and Greece are part of Southern Europe </a:t>
            </a:r>
          </a:p>
          <a:p>
            <a:endParaRPr lang="en-US" dirty="0"/>
          </a:p>
          <a:p>
            <a:r>
              <a:rPr lang="en-US" dirty="0" smtClean="0"/>
              <a:t>This area has been shaped by the Greeks and Romans </a:t>
            </a:r>
            <a:endParaRPr lang="en-US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775477"/>
            <a:ext cx="4038600" cy="4175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217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607" y="1447800"/>
            <a:ext cx="2746735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err="1"/>
              <a:t>Southern</a:t>
            </a:r>
            <a:r>
              <a:rPr lang="fr-FR" dirty="0"/>
              <a:t> Europe </a:t>
            </a:r>
            <a:br>
              <a:rPr lang="fr-FR" dirty="0"/>
            </a:br>
            <a:r>
              <a:rPr lang="fr-FR" dirty="0"/>
              <a:t>Section 4 page 434-439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Religion Heritage </a:t>
            </a:r>
          </a:p>
          <a:p>
            <a:pPr lvl="1"/>
            <a:r>
              <a:rPr lang="en-US" dirty="0" smtClean="0"/>
              <a:t>Vatican City – A small country in Italy is the center of the Roman Catholic Church 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r>
              <a:rPr lang="en-US" dirty="0" smtClean="0"/>
              <a:t>Greece is the center of the </a:t>
            </a:r>
          </a:p>
          <a:p>
            <a:pPr marL="457200" lvl="1" indent="0">
              <a:buNone/>
            </a:pPr>
            <a:r>
              <a:rPr lang="en-US" dirty="0" smtClean="0"/>
              <a:t>Orthodox Church 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r>
              <a:rPr lang="en-US" dirty="0" smtClean="0"/>
              <a:t>Granada Spain shows cultural diffusion- it is a blend of  Christian, Jewish, and Muslim religions 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7481886" y="3352800"/>
            <a:ext cx="1204913" cy="2773363"/>
          </a:xfrm>
        </p:spPr>
        <p:txBody>
          <a:bodyPr>
            <a:normAutofit fontScale="92500" lnSpcReduction="10000"/>
          </a:bodyPr>
          <a:lstStyle/>
          <a:p>
            <a:endParaRPr lang="en-US" dirty="0"/>
          </a:p>
        </p:txBody>
      </p:sp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4038600"/>
            <a:ext cx="3381375" cy="2532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6449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err="1"/>
              <a:t>Southern</a:t>
            </a:r>
            <a:r>
              <a:rPr lang="fr-FR" dirty="0"/>
              <a:t> Europe </a:t>
            </a:r>
            <a:br>
              <a:rPr lang="fr-FR" dirty="0"/>
            </a:br>
            <a:r>
              <a:rPr lang="fr-FR" dirty="0"/>
              <a:t>Section 4 page 434-439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Many famous artists, musicians, writers, and architects came from southern Europe </a:t>
            </a:r>
          </a:p>
          <a:p>
            <a:endParaRPr lang="en-US" dirty="0"/>
          </a:p>
          <a:p>
            <a:r>
              <a:rPr lang="en-US" dirty="0" smtClean="0"/>
              <a:t>The Flamenco dance incorporated Arab music and African rhythms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207452"/>
            <a:ext cx="2476500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962400"/>
            <a:ext cx="1743075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595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err="1"/>
              <a:t>Southern</a:t>
            </a:r>
            <a:r>
              <a:rPr lang="fr-FR" dirty="0"/>
              <a:t> Europe </a:t>
            </a:r>
            <a:br>
              <a:rPr lang="fr-FR" dirty="0"/>
            </a:br>
            <a:r>
              <a:rPr lang="fr-FR" dirty="0"/>
              <a:t>Section 4 page 434-439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51054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Many countries were once ruled dictatorships</a:t>
            </a:r>
          </a:p>
          <a:p>
            <a:endParaRPr lang="en-US" dirty="0"/>
          </a:p>
          <a:p>
            <a:r>
              <a:rPr lang="en-US" dirty="0" smtClean="0"/>
              <a:t>As governments became more democratic they encouraged people to open businesses  </a:t>
            </a:r>
          </a:p>
          <a:p>
            <a:endParaRPr lang="en-US" dirty="0"/>
          </a:p>
          <a:p>
            <a:r>
              <a:rPr lang="en-US" dirty="0" smtClean="0"/>
              <a:t>Modernization has also boosted economic growth </a:t>
            </a:r>
          </a:p>
          <a:p>
            <a:endParaRPr lang="en-US" dirty="0"/>
          </a:p>
          <a:p>
            <a:r>
              <a:rPr lang="en-US" dirty="0" smtClean="0"/>
              <a:t>It has been difficult to compete with Asian companies due to low wages of Asian workers </a:t>
            </a:r>
          </a:p>
          <a:p>
            <a:endParaRPr lang="en-US" dirty="0"/>
          </a:p>
          <a:p>
            <a:r>
              <a:rPr lang="en-US" dirty="0" smtClean="0"/>
              <a:t>Repaying debts have slowed the growth of Portugal and Greece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34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err="1"/>
              <a:t>Southern</a:t>
            </a:r>
            <a:r>
              <a:rPr lang="fr-FR" dirty="0"/>
              <a:t> Europe </a:t>
            </a:r>
            <a:br>
              <a:rPr lang="fr-FR" dirty="0"/>
            </a:br>
            <a:r>
              <a:rPr lang="fr-FR" dirty="0"/>
              <a:t>Section 4 page 434-439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EU memberships </a:t>
            </a:r>
          </a:p>
          <a:p>
            <a:pPr lvl="1"/>
            <a:r>
              <a:rPr lang="en-US" dirty="0" smtClean="0"/>
              <a:t>Portugal had development funding cut by the EU when Romania and Slovakia 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Workers are also willing to work for lower wages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283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err="1"/>
              <a:t>Southern</a:t>
            </a:r>
            <a:r>
              <a:rPr lang="fr-FR" dirty="0"/>
              <a:t> Europe </a:t>
            </a:r>
            <a:br>
              <a:rPr lang="fr-FR" dirty="0"/>
            </a:br>
            <a:r>
              <a:rPr lang="fr-FR" dirty="0"/>
              <a:t>Section 4 page 434-439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Southern Europeans have placed tariffed on imported goods</a:t>
            </a:r>
          </a:p>
          <a:p>
            <a:endParaRPr lang="en-US" dirty="0" smtClean="0"/>
          </a:p>
          <a:p>
            <a:r>
              <a:rPr lang="en-US" dirty="0" smtClean="0"/>
              <a:t>Southern Europeans fear immigrants could threaten their jobs and culture </a:t>
            </a:r>
          </a:p>
          <a:p>
            <a:pPr lvl="1"/>
            <a:r>
              <a:rPr lang="en-US" dirty="0" smtClean="0"/>
              <a:t>Government finger prints immigrants </a:t>
            </a:r>
          </a:p>
          <a:p>
            <a:pPr lvl="1"/>
            <a:r>
              <a:rPr lang="en-US" dirty="0" smtClean="0"/>
              <a:t>Immigrants fear deportation </a:t>
            </a:r>
          </a:p>
        </p:txBody>
      </p:sp>
    </p:spTree>
    <p:extLst>
      <p:ext uri="{BB962C8B-B14F-4D97-AF65-F5344CB8AC3E}">
        <p14:creationId xmlns:p14="http://schemas.microsoft.com/office/powerpoint/2010/main" val="76756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err="1"/>
              <a:t>Southern</a:t>
            </a:r>
            <a:r>
              <a:rPr lang="fr-FR" dirty="0"/>
              <a:t> Europe </a:t>
            </a:r>
            <a:br>
              <a:rPr lang="fr-FR" dirty="0"/>
            </a:br>
            <a:r>
              <a:rPr lang="fr-FR" dirty="0"/>
              <a:t>Section 4 page 434-439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Greece has been a major trading partner with China </a:t>
            </a:r>
          </a:p>
          <a:p>
            <a:endParaRPr lang="en-US" dirty="0"/>
          </a:p>
          <a:p>
            <a:r>
              <a:rPr lang="en-US" dirty="0" smtClean="0"/>
              <a:t>Greek ships carry 60% of China’s imports of coal, oil, and iron ore.</a:t>
            </a:r>
          </a:p>
          <a:p>
            <a:endParaRPr lang="en-US" dirty="0"/>
          </a:p>
          <a:p>
            <a:r>
              <a:rPr lang="en-US" dirty="0" smtClean="0"/>
              <a:t>Goble trade has decreased and this has slowed and hurt Greece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278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Section 1 Chapter Atlas </a:t>
            </a:r>
            <a:br>
              <a:rPr lang="fr-FR" dirty="0" smtClean="0"/>
            </a:br>
            <a:r>
              <a:rPr lang="fr-FR" dirty="0" smtClean="0"/>
              <a:t>pages 414- 421</a:t>
            </a:r>
            <a:endParaRPr lang="en-US" dirty="0"/>
          </a:p>
        </p:txBody>
      </p:sp>
      <p:pic>
        <p:nvPicPr>
          <p:cNvPr id="5" name="Picture 4" descr="http://upload.wikimedia.org/wikipedia/commons/thumb/3/39/Europe_polar_stereographic_Caucasus_Urals_boundary.svg/700px-Europe_polar_stereographic_Caucasus_Urals_boundary.svg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64" y="1371600"/>
            <a:ext cx="8839200" cy="54102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457200" y="1676400"/>
            <a:ext cx="37338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Label the bodies of water</a:t>
            </a:r>
          </a:p>
          <a:p>
            <a:r>
              <a:rPr lang="en-US" dirty="0" smtClean="0"/>
              <a:t> that surround Europe </a:t>
            </a:r>
          </a:p>
          <a:p>
            <a:endParaRPr lang="en-US" sz="12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200" dirty="0" smtClean="0"/>
              <a:t>Aegean Sea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200" dirty="0" smtClean="0"/>
              <a:t>Atlantic Ocean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200" dirty="0" smtClean="0"/>
              <a:t>Arctic Ocean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200" dirty="0" smtClean="0"/>
              <a:t>Mediterranean Sea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200" dirty="0" smtClean="0"/>
              <a:t>North Sea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200" dirty="0" smtClean="0"/>
              <a:t>Norwegian Sea 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698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152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Section 1 Chapter Atlas </a:t>
            </a:r>
            <a:br>
              <a:rPr lang="fr-FR" dirty="0" smtClean="0"/>
            </a:br>
            <a:r>
              <a:rPr lang="fr-FR" dirty="0" smtClean="0"/>
              <a:t>pages 414- 421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65250"/>
            <a:ext cx="8839200" cy="541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4800" y="1676400"/>
            <a:ext cx="265412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Label the Peninsulas that </a:t>
            </a:r>
          </a:p>
          <a:p>
            <a:r>
              <a:rPr lang="en-US" dirty="0" smtClean="0"/>
              <a:t>make up Europe </a:t>
            </a:r>
          </a:p>
          <a:p>
            <a:endParaRPr lang="en-US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Balkan Peninsula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Iberian Peninsula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Italian Peninsula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Scandinavian Peninsula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12773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Section 1 Chapter Atlas </a:t>
            </a:r>
            <a:br>
              <a:rPr lang="fr-FR" dirty="0" smtClean="0"/>
            </a:br>
            <a:r>
              <a:rPr lang="fr-FR" dirty="0" smtClean="0"/>
              <a:t>pages 414- 421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6916"/>
            <a:ext cx="8839200" cy="541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8600" y="1752600"/>
            <a:ext cx="2954591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Label the major landforms of </a:t>
            </a:r>
          </a:p>
          <a:p>
            <a:r>
              <a:rPr lang="en-US" dirty="0" smtClean="0"/>
              <a:t>Europe  </a:t>
            </a:r>
          </a:p>
          <a:p>
            <a:endParaRPr lang="en-US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Central uplands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Alps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Pyrenees Mountains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Northern European Plain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12272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Section 1 Chapter Atlas </a:t>
            </a:r>
            <a:br>
              <a:rPr lang="fr-FR" dirty="0" smtClean="0"/>
            </a:br>
            <a:r>
              <a:rPr lang="fr-FR" dirty="0" smtClean="0"/>
              <a:t>pages 414- 421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Northern European Plain is one of largest level land areas on Earth</a:t>
            </a:r>
          </a:p>
          <a:p>
            <a:endParaRPr lang="en-US" dirty="0"/>
          </a:p>
          <a:p>
            <a:r>
              <a:rPr lang="en-US" dirty="0" smtClean="0"/>
              <a:t>Most people live on the Northern European Plain </a:t>
            </a:r>
          </a:p>
          <a:p>
            <a:endParaRPr lang="en-US" dirty="0"/>
          </a:p>
          <a:p>
            <a:r>
              <a:rPr lang="en-US" dirty="0" smtClean="0"/>
              <a:t>Has very fertile soil and many farms are located in this region 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269" y="838200"/>
            <a:ext cx="2928731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711" y="3810001"/>
            <a:ext cx="4096289" cy="302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1267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Section 1 Chapter Atlas </a:t>
            </a:r>
            <a:br>
              <a:rPr lang="fr-FR" dirty="0" smtClean="0"/>
            </a:br>
            <a:r>
              <a:rPr lang="fr-FR" dirty="0" smtClean="0"/>
              <a:t>pages 414- 421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Most of Northern Europe is on the Scandinavian Peninsula</a:t>
            </a:r>
          </a:p>
          <a:p>
            <a:endParaRPr lang="en-US" dirty="0"/>
          </a:p>
          <a:p>
            <a:r>
              <a:rPr lang="en-US" dirty="0" smtClean="0"/>
              <a:t> The west coast of Norway feature dramatic fiords, or long, narrow, deep inlets of the sea 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5685" y="762000"/>
            <a:ext cx="2630606" cy="2798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1" y="3587465"/>
            <a:ext cx="4191000" cy="3137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4763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</TotalTime>
  <Words>1570</Words>
  <Application>Microsoft Office PowerPoint</Application>
  <PresentationFormat>On-screen Show (4:3)</PresentationFormat>
  <Paragraphs>274</Paragraphs>
  <Slides>47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8" baseType="lpstr">
      <vt:lpstr>Office Theme</vt:lpstr>
      <vt:lpstr>Western Europe </vt:lpstr>
      <vt:lpstr>Vocabulary </vt:lpstr>
      <vt:lpstr>PowerPoint Presentation</vt:lpstr>
      <vt:lpstr>Section 1 Chapter Atlas  pages 414- 421</vt:lpstr>
      <vt:lpstr>Section 1 Chapter Atlas  pages 414- 421</vt:lpstr>
      <vt:lpstr>Section 1 Chapter Atlas  pages 414- 421</vt:lpstr>
      <vt:lpstr>Section 1 Chapter Atlas  pages 414- 421</vt:lpstr>
      <vt:lpstr>Section 1 Chapter Atlas  pages 414- 421</vt:lpstr>
      <vt:lpstr>Section 1 Chapter Atlas  pages 414- 421</vt:lpstr>
      <vt:lpstr>Section 1 Chapter Atlas  pages 414- 421</vt:lpstr>
      <vt:lpstr>Section 1 Chapter Atlas  pages 414- 421</vt:lpstr>
      <vt:lpstr>Section 1 Chapter Atlas  pages 414- 421</vt:lpstr>
      <vt:lpstr>Section 1 Chapter Atlas  pages 414- 421</vt:lpstr>
      <vt:lpstr>Section 1 Chapter Atlas  pages 414- 421</vt:lpstr>
      <vt:lpstr>Section 1 Chapter Atlas  pages 414- 421</vt:lpstr>
      <vt:lpstr>Section 1 Chapter Atlas  pages 414- 421</vt:lpstr>
      <vt:lpstr>Section 1 Chapter Atlas  pages 414- 421</vt:lpstr>
      <vt:lpstr>Section 1 Chapter Atlas  pages 414- 421</vt:lpstr>
      <vt:lpstr>Section 1 Chapter Atlas  pages 414- 421</vt:lpstr>
      <vt:lpstr>Section 1 Chapter Atlas  pages 414- 421</vt:lpstr>
      <vt:lpstr>Section 1 Chapter Atlas  pages 414- 421</vt:lpstr>
      <vt:lpstr>European Union  EU</vt:lpstr>
      <vt:lpstr>European Union  EU</vt:lpstr>
      <vt:lpstr>North Western Europe  Section 2 pages 422-427</vt:lpstr>
      <vt:lpstr>North Western Europe  Section 2 pages 422-427</vt:lpstr>
      <vt:lpstr>North Western Europe  Section 2 pages 422-427</vt:lpstr>
      <vt:lpstr>North Western Europe  Section 2 pages 422-427</vt:lpstr>
      <vt:lpstr>North Western Europe  Section 2 pages 422-427</vt:lpstr>
      <vt:lpstr>North Western Europe  Section 2 pages 422-427</vt:lpstr>
      <vt:lpstr>North Western Europe  Section 2 pages 422-427</vt:lpstr>
      <vt:lpstr>North Western Europe  Section 2 pages 422-427</vt:lpstr>
      <vt:lpstr>North Western Europe  Section 2 pages 422-427</vt:lpstr>
      <vt:lpstr>West and Central Europe  Section 3 pages 428-433</vt:lpstr>
      <vt:lpstr>West and Central Europe  Section 3 pages 428-433</vt:lpstr>
      <vt:lpstr>West and Central Europe  Section 3 pages 428-433</vt:lpstr>
      <vt:lpstr>West and Central Europe  Section 3 pages 428-433</vt:lpstr>
      <vt:lpstr>West and Central Europe  Section 3 pages 428-433</vt:lpstr>
      <vt:lpstr>West and Central Europe  Section 3 pages 428-433</vt:lpstr>
      <vt:lpstr>West and Central Europe  Section 3 pages 428-433</vt:lpstr>
      <vt:lpstr>West and Central Europe  Section 3 pages 428-433</vt:lpstr>
      <vt:lpstr>Southern Europe  Section 4 page 434-439</vt:lpstr>
      <vt:lpstr>Southern Europe  Section 4 page 434-439</vt:lpstr>
      <vt:lpstr>Southern Europe  Section 4 page 434-439</vt:lpstr>
      <vt:lpstr>Southern Europe  Section 4 page 434-439</vt:lpstr>
      <vt:lpstr>Southern Europe  Section 4 page 434-439</vt:lpstr>
      <vt:lpstr>Southern Europe  Section 4 page 434-439</vt:lpstr>
      <vt:lpstr>Southern Europe  Section 4 page 434-439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Western Europe</dc:title>
  <dc:creator>User</dc:creator>
  <cp:lastModifiedBy>wolfa</cp:lastModifiedBy>
  <cp:revision>40</cp:revision>
  <dcterms:created xsi:type="dcterms:W3CDTF">2012-10-21T21:22:10Z</dcterms:created>
  <dcterms:modified xsi:type="dcterms:W3CDTF">2013-10-25T20:17:46Z</dcterms:modified>
</cp:coreProperties>
</file>